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58" r:id="rId21"/>
    <p:sldId id="269" r:id="rId2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49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1810" y="1014438"/>
            <a:ext cx="10711430" cy="27989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8105" y="3865435"/>
            <a:ext cx="1011555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github.com/krishnabb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krishna-baraskar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kaggle.com/krishnabb0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50" y="2863850"/>
            <a:ext cx="9972199" cy="3513782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 marR="5080" algn="ctr">
              <a:lnSpc>
                <a:spcPts val="8030"/>
              </a:lnSpc>
              <a:spcBef>
                <a:spcPts val="1700"/>
              </a:spcBef>
            </a:pPr>
            <a:r>
              <a:rPr sz="8000" b="1" spc="360" dirty="0">
                <a:solidFill>
                  <a:srgbClr val="FFFFFF"/>
                </a:solidFill>
                <a:latin typeface="Cambria"/>
                <a:cs typeface="Cambria"/>
              </a:rPr>
              <a:t>Hotel</a:t>
            </a:r>
            <a:r>
              <a:rPr lang="en-IN" sz="8000" b="1" spc="3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0" b="1" spc="200" dirty="0">
                <a:solidFill>
                  <a:srgbClr val="FFFFFF"/>
                </a:solidFill>
                <a:latin typeface="Cambria"/>
                <a:cs typeface="Cambria"/>
              </a:rPr>
              <a:t>Reservations</a:t>
            </a:r>
            <a:r>
              <a:rPr lang="en-IN" sz="8000" b="1" spc="2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0" b="1" spc="204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endParaRPr lang="en-IN" sz="8000" b="1" spc="204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12700" marR="5080" algn="ctr">
              <a:lnSpc>
                <a:spcPts val="8030"/>
              </a:lnSpc>
              <a:spcBef>
                <a:spcPts val="1700"/>
              </a:spcBef>
            </a:pPr>
            <a:r>
              <a:rPr lang="en-IN" sz="5000" b="1" spc="204" dirty="0">
                <a:solidFill>
                  <a:srgbClr val="FFFFFF"/>
                </a:solidFill>
                <a:latin typeface="Cambria"/>
                <a:cs typeface="Cambria"/>
              </a:rPr>
              <a:t>By SQL</a:t>
            </a:r>
            <a:endParaRPr sz="5000" b="1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4094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6. How many reservations fall on a weekend (</a:t>
            </a:r>
            <a:r>
              <a:rPr lang="en-US" sz="35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no_of_weekend_nights</a:t>
            </a: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0)?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50991" y="2934715"/>
            <a:ext cx="9032024" cy="174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weekend_reservation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no_of_weekend_nights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0;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3D703-06D1-BFA5-3205-E375C729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150" y="5577198"/>
            <a:ext cx="5657850" cy="2420627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002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21234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7. What is the highest and lowest lead time for reservations?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50991" y="2934715"/>
            <a:ext cx="8061502" cy="174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MAX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lead_time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"highest lead time",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lead_time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"lowest lead time"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2016-3381-3A46-D0CE-3D349608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284" y="5398056"/>
            <a:ext cx="6929271" cy="2628344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802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1808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8. What is the most common market segment type for reservations?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2522301"/>
            <a:ext cx="12432955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market_segment_type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"Total Reservation"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market_segment_type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98D15-66FD-0C64-56A7-5FC7BFCA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0" y="4992280"/>
            <a:ext cx="5895975" cy="3043645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681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31902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9. How many reservations have a booking status of "Confirmed"?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2642710"/>
            <a:ext cx="9603206" cy="174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"Confirmed Reservation"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booking_status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"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Not_Canceled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B215E-617C-F8AC-4600-B7F23784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0" y="4777519"/>
            <a:ext cx="5800725" cy="3181043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564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4856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10. What is the total number of adults and children across all reservations?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2642710"/>
            <a:ext cx="9274334" cy="174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no_of_adults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"Number of Adults",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    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no_of_children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"Number of Children"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5FF60-BD5A-9FAA-3309-0EF26AD1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433" y="5398056"/>
            <a:ext cx="8460417" cy="244473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916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409481" cy="12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11. What is the average number of weekend nights for reservations 	involving children?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3087631"/>
            <a:ext cx="12698413" cy="1743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no_of_weekend_nights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Weekend Nights with Children"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no_of_children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0;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0947B-B80C-221F-50AC-6870B73B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1" y="5635714"/>
            <a:ext cx="6230242" cy="230496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049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265688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12. How many reservations were made in each month of the year?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2642710"/>
            <a:ext cx="7316618" cy="293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MONTH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arrival_date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Months,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"Total Reservation"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Months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Months;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DBCF8-B44B-369D-9E11-44460310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0" y="3953112"/>
            <a:ext cx="5122239" cy="4070350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35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180881" cy="12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13. What is the average number of nights (both weekend and weekday) spent by guests for each room type?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3296967"/>
            <a:ext cx="12605887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"Room Type",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no_of_weekend_nights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+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no_of_week_nights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), 2)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Night"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7FB49-D6CB-419F-FDE9-17290BB2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0" y="4692650"/>
            <a:ext cx="4911551" cy="317980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736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3266481" cy="12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14. For reservations involving children, what is the most common room type, and what is the average price for that room type?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81888" y="3066288"/>
            <a:ext cx="11899219" cy="2774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"Most Common Room Type",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avg_price_per_room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), 2)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Price“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28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no_of_children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endParaRPr lang="en-IN" sz="28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avg_price_per_room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), 2)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LIMIT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568E0-3A86-028F-4B0B-79807DED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02" y="6015056"/>
            <a:ext cx="7050648" cy="2044688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1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257081" cy="12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15. Find the market segment type that generates the highest average price per room.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863975" y="2912745"/>
            <a:ext cx="13816924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market_segment_type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avg_price_per_room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), 2)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Price"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market_segment_type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avg_price_per_room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97FD0-EF5D-A7D4-3A01-1EFD6514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1" y="5398056"/>
            <a:ext cx="4978652" cy="2490318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50773536">
                  <a:custGeom>
                    <a:avLst/>
                    <a:gdLst>
                      <a:gd name="connsiteX0" fmla="*/ 0 w 4978652"/>
                      <a:gd name="connsiteY0" fmla="*/ 0 h 2871582"/>
                      <a:gd name="connsiteX1" fmla="*/ 572545 w 4978652"/>
                      <a:gd name="connsiteY1" fmla="*/ 0 h 2871582"/>
                      <a:gd name="connsiteX2" fmla="*/ 1045517 w 4978652"/>
                      <a:gd name="connsiteY2" fmla="*/ 0 h 2871582"/>
                      <a:gd name="connsiteX3" fmla="*/ 1518489 w 4978652"/>
                      <a:gd name="connsiteY3" fmla="*/ 0 h 2871582"/>
                      <a:gd name="connsiteX4" fmla="*/ 1991461 w 4978652"/>
                      <a:gd name="connsiteY4" fmla="*/ 0 h 2871582"/>
                      <a:gd name="connsiteX5" fmla="*/ 2514219 w 4978652"/>
                      <a:gd name="connsiteY5" fmla="*/ 0 h 2871582"/>
                      <a:gd name="connsiteX6" fmla="*/ 3136551 w 4978652"/>
                      <a:gd name="connsiteY6" fmla="*/ 0 h 2871582"/>
                      <a:gd name="connsiteX7" fmla="*/ 3858455 w 4978652"/>
                      <a:gd name="connsiteY7" fmla="*/ 0 h 2871582"/>
                      <a:gd name="connsiteX8" fmla="*/ 4978652 w 4978652"/>
                      <a:gd name="connsiteY8" fmla="*/ 0 h 2871582"/>
                      <a:gd name="connsiteX9" fmla="*/ 4978652 w 4978652"/>
                      <a:gd name="connsiteY9" fmla="*/ 545601 h 2871582"/>
                      <a:gd name="connsiteX10" fmla="*/ 4978652 w 4978652"/>
                      <a:gd name="connsiteY10" fmla="*/ 1148633 h 2871582"/>
                      <a:gd name="connsiteX11" fmla="*/ 4978652 w 4978652"/>
                      <a:gd name="connsiteY11" fmla="*/ 1722949 h 2871582"/>
                      <a:gd name="connsiteX12" fmla="*/ 4978652 w 4978652"/>
                      <a:gd name="connsiteY12" fmla="*/ 2211118 h 2871582"/>
                      <a:gd name="connsiteX13" fmla="*/ 4978652 w 4978652"/>
                      <a:gd name="connsiteY13" fmla="*/ 2871582 h 2871582"/>
                      <a:gd name="connsiteX14" fmla="*/ 4356321 w 4978652"/>
                      <a:gd name="connsiteY14" fmla="*/ 2871582 h 2871582"/>
                      <a:gd name="connsiteX15" fmla="*/ 3634416 w 4978652"/>
                      <a:gd name="connsiteY15" fmla="*/ 2871582 h 2871582"/>
                      <a:gd name="connsiteX16" fmla="*/ 3111658 w 4978652"/>
                      <a:gd name="connsiteY16" fmla="*/ 2871582 h 2871582"/>
                      <a:gd name="connsiteX17" fmla="*/ 2588899 w 4978652"/>
                      <a:gd name="connsiteY17" fmla="*/ 2871582 h 2871582"/>
                      <a:gd name="connsiteX18" fmla="*/ 1966568 w 4978652"/>
                      <a:gd name="connsiteY18" fmla="*/ 2871582 h 2871582"/>
                      <a:gd name="connsiteX19" fmla="*/ 1244663 w 4978652"/>
                      <a:gd name="connsiteY19" fmla="*/ 2871582 h 2871582"/>
                      <a:gd name="connsiteX20" fmla="*/ 0 w 4978652"/>
                      <a:gd name="connsiteY20" fmla="*/ 2871582 h 2871582"/>
                      <a:gd name="connsiteX21" fmla="*/ 0 w 4978652"/>
                      <a:gd name="connsiteY21" fmla="*/ 2297266 h 2871582"/>
                      <a:gd name="connsiteX22" fmla="*/ 0 w 4978652"/>
                      <a:gd name="connsiteY22" fmla="*/ 1751665 h 2871582"/>
                      <a:gd name="connsiteX23" fmla="*/ 0 w 4978652"/>
                      <a:gd name="connsiteY23" fmla="*/ 1234780 h 2871582"/>
                      <a:gd name="connsiteX24" fmla="*/ 0 w 4978652"/>
                      <a:gd name="connsiteY24" fmla="*/ 603032 h 2871582"/>
                      <a:gd name="connsiteX25" fmla="*/ 0 w 4978652"/>
                      <a:gd name="connsiteY25" fmla="*/ 0 h 2871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978652" h="2871582" fill="none" extrusionOk="0">
                        <a:moveTo>
                          <a:pt x="0" y="0"/>
                        </a:moveTo>
                        <a:cubicBezTo>
                          <a:pt x="146011" y="8283"/>
                          <a:pt x="298709" y="-26008"/>
                          <a:pt x="572545" y="0"/>
                        </a:cubicBezTo>
                        <a:cubicBezTo>
                          <a:pt x="846381" y="26008"/>
                          <a:pt x="823200" y="-11137"/>
                          <a:pt x="1045517" y="0"/>
                        </a:cubicBezTo>
                        <a:cubicBezTo>
                          <a:pt x="1267834" y="11137"/>
                          <a:pt x="1421568" y="5316"/>
                          <a:pt x="1518489" y="0"/>
                        </a:cubicBezTo>
                        <a:cubicBezTo>
                          <a:pt x="1615410" y="-5316"/>
                          <a:pt x="1837363" y="17227"/>
                          <a:pt x="1991461" y="0"/>
                        </a:cubicBezTo>
                        <a:cubicBezTo>
                          <a:pt x="2145559" y="-17227"/>
                          <a:pt x="2375045" y="-18368"/>
                          <a:pt x="2514219" y="0"/>
                        </a:cubicBezTo>
                        <a:cubicBezTo>
                          <a:pt x="2653393" y="18368"/>
                          <a:pt x="2916575" y="-11009"/>
                          <a:pt x="3136551" y="0"/>
                        </a:cubicBezTo>
                        <a:cubicBezTo>
                          <a:pt x="3356527" y="11009"/>
                          <a:pt x="3566060" y="-15658"/>
                          <a:pt x="3858455" y="0"/>
                        </a:cubicBezTo>
                        <a:cubicBezTo>
                          <a:pt x="4150850" y="15658"/>
                          <a:pt x="4646478" y="39341"/>
                          <a:pt x="4978652" y="0"/>
                        </a:cubicBezTo>
                        <a:cubicBezTo>
                          <a:pt x="4994074" y="239561"/>
                          <a:pt x="4996832" y="417726"/>
                          <a:pt x="4978652" y="545601"/>
                        </a:cubicBezTo>
                        <a:cubicBezTo>
                          <a:pt x="4960472" y="673476"/>
                          <a:pt x="4992940" y="992103"/>
                          <a:pt x="4978652" y="1148633"/>
                        </a:cubicBezTo>
                        <a:cubicBezTo>
                          <a:pt x="4964364" y="1305163"/>
                          <a:pt x="4966417" y="1528275"/>
                          <a:pt x="4978652" y="1722949"/>
                        </a:cubicBezTo>
                        <a:cubicBezTo>
                          <a:pt x="4990887" y="1917623"/>
                          <a:pt x="4960613" y="2103906"/>
                          <a:pt x="4978652" y="2211118"/>
                        </a:cubicBezTo>
                        <a:cubicBezTo>
                          <a:pt x="4996691" y="2318330"/>
                          <a:pt x="4951217" y="2565348"/>
                          <a:pt x="4978652" y="2871582"/>
                        </a:cubicBezTo>
                        <a:cubicBezTo>
                          <a:pt x="4821015" y="2869029"/>
                          <a:pt x="4566552" y="2871321"/>
                          <a:pt x="4356321" y="2871582"/>
                        </a:cubicBezTo>
                        <a:cubicBezTo>
                          <a:pt x="4146090" y="2871843"/>
                          <a:pt x="3990889" y="2865681"/>
                          <a:pt x="3634416" y="2871582"/>
                        </a:cubicBezTo>
                        <a:cubicBezTo>
                          <a:pt x="3277943" y="2877483"/>
                          <a:pt x="3342611" y="2875992"/>
                          <a:pt x="3111658" y="2871582"/>
                        </a:cubicBezTo>
                        <a:cubicBezTo>
                          <a:pt x="2880705" y="2867172"/>
                          <a:pt x="2843891" y="2879451"/>
                          <a:pt x="2588899" y="2871582"/>
                        </a:cubicBezTo>
                        <a:cubicBezTo>
                          <a:pt x="2333907" y="2863713"/>
                          <a:pt x="2259001" y="2875420"/>
                          <a:pt x="1966568" y="2871582"/>
                        </a:cubicBezTo>
                        <a:cubicBezTo>
                          <a:pt x="1674135" y="2867744"/>
                          <a:pt x="1516521" y="2890970"/>
                          <a:pt x="1244663" y="2871582"/>
                        </a:cubicBezTo>
                        <a:cubicBezTo>
                          <a:pt x="972806" y="2852194"/>
                          <a:pt x="606012" y="2894014"/>
                          <a:pt x="0" y="2871582"/>
                        </a:cubicBezTo>
                        <a:cubicBezTo>
                          <a:pt x="-16896" y="2638818"/>
                          <a:pt x="23311" y="2579985"/>
                          <a:pt x="0" y="2297266"/>
                        </a:cubicBezTo>
                        <a:cubicBezTo>
                          <a:pt x="-23311" y="2014547"/>
                          <a:pt x="3338" y="1891785"/>
                          <a:pt x="0" y="1751665"/>
                        </a:cubicBezTo>
                        <a:cubicBezTo>
                          <a:pt x="-3338" y="1611545"/>
                          <a:pt x="9924" y="1419253"/>
                          <a:pt x="0" y="1234780"/>
                        </a:cubicBezTo>
                        <a:cubicBezTo>
                          <a:pt x="-9924" y="1050307"/>
                          <a:pt x="-11783" y="744776"/>
                          <a:pt x="0" y="603032"/>
                        </a:cubicBezTo>
                        <a:cubicBezTo>
                          <a:pt x="11783" y="461288"/>
                          <a:pt x="-538" y="178054"/>
                          <a:pt x="0" y="0"/>
                        </a:cubicBezTo>
                        <a:close/>
                      </a:path>
                      <a:path w="4978652" h="2871582" stroke="0" extrusionOk="0">
                        <a:moveTo>
                          <a:pt x="0" y="0"/>
                        </a:moveTo>
                        <a:cubicBezTo>
                          <a:pt x="154447" y="2403"/>
                          <a:pt x="434862" y="7758"/>
                          <a:pt x="572545" y="0"/>
                        </a:cubicBezTo>
                        <a:cubicBezTo>
                          <a:pt x="710229" y="-7758"/>
                          <a:pt x="1008231" y="-34935"/>
                          <a:pt x="1294450" y="0"/>
                        </a:cubicBezTo>
                        <a:cubicBezTo>
                          <a:pt x="1580670" y="34935"/>
                          <a:pt x="1668728" y="19406"/>
                          <a:pt x="1966568" y="0"/>
                        </a:cubicBezTo>
                        <a:cubicBezTo>
                          <a:pt x="2264408" y="-19406"/>
                          <a:pt x="2345909" y="-14317"/>
                          <a:pt x="2588899" y="0"/>
                        </a:cubicBezTo>
                        <a:cubicBezTo>
                          <a:pt x="2831889" y="14317"/>
                          <a:pt x="3094944" y="-17081"/>
                          <a:pt x="3261017" y="0"/>
                        </a:cubicBezTo>
                        <a:cubicBezTo>
                          <a:pt x="3427090" y="17081"/>
                          <a:pt x="3677535" y="-11083"/>
                          <a:pt x="3833562" y="0"/>
                        </a:cubicBezTo>
                        <a:cubicBezTo>
                          <a:pt x="3989590" y="11083"/>
                          <a:pt x="4100592" y="8930"/>
                          <a:pt x="4306534" y="0"/>
                        </a:cubicBezTo>
                        <a:cubicBezTo>
                          <a:pt x="4512476" y="-8930"/>
                          <a:pt x="4753449" y="-12935"/>
                          <a:pt x="4978652" y="0"/>
                        </a:cubicBezTo>
                        <a:cubicBezTo>
                          <a:pt x="4998950" y="253035"/>
                          <a:pt x="4959096" y="366143"/>
                          <a:pt x="4978652" y="545601"/>
                        </a:cubicBezTo>
                        <a:cubicBezTo>
                          <a:pt x="4998208" y="725059"/>
                          <a:pt x="5007978" y="1033221"/>
                          <a:pt x="4978652" y="1177349"/>
                        </a:cubicBezTo>
                        <a:cubicBezTo>
                          <a:pt x="4949326" y="1321477"/>
                          <a:pt x="4975096" y="1525259"/>
                          <a:pt x="4978652" y="1694233"/>
                        </a:cubicBezTo>
                        <a:cubicBezTo>
                          <a:pt x="4982208" y="1863207"/>
                          <a:pt x="4983588" y="2015319"/>
                          <a:pt x="4978652" y="2297266"/>
                        </a:cubicBezTo>
                        <a:cubicBezTo>
                          <a:pt x="4973716" y="2579213"/>
                          <a:pt x="4995125" y="2749334"/>
                          <a:pt x="4978652" y="2871582"/>
                        </a:cubicBezTo>
                        <a:cubicBezTo>
                          <a:pt x="4826710" y="2859231"/>
                          <a:pt x="4689071" y="2880679"/>
                          <a:pt x="4455894" y="2871582"/>
                        </a:cubicBezTo>
                        <a:cubicBezTo>
                          <a:pt x="4222717" y="2862485"/>
                          <a:pt x="4078732" y="2854856"/>
                          <a:pt x="3933135" y="2871582"/>
                        </a:cubicBezTo>
                        <a:cubicBezTo>
                          <a:pt x="3787538" y="2888308"/>
                          <a:pt x="3422950" y="2874172"/>
                          <a:pt x="3261017" y="2871582"/>
                        </a:cubicBezTo>
                        <a:cubicBezTo>
                          <a:pt x="3099084" y="2868992"/>
                          <a:pt x="2971931" y="2878806"/>
                          <a:pt x="2788045" y="2871582"/>
                        </a:cubicBezTo>
                        <a:cubicBezTo>
                          <a:pt x="2604159" y="2864358"/>
                          <a:pt x="2335354" y="2887381"/>
                          <a:pt x="2066141" y="2871582"/>
                        </a:cubicBezTo>
                        <a:cubicBezTo>
                          <a:pt x="1796928" y="2855783"/>
                          <a:pt x="1551305" y="2872118"/>
                          <a:pt x="1394023" y="2871582"/>
                        </a:cubicBezTo>
                        <a:cubicBezTo>
                          <a:pt x="1236741" y="2871046"/>
                          <a:pt x="838566" y="2862243"/>
                          <a:pt x="672118" y="2871582"/>
                        </a:cubicBezTo>
                        <a:cubicBezTo>
                          <a:pt x="505671" y="2880921"/>
                          <a:pt x="191733" y="2838308"/>
                          <a:pt x="0" y="2871582"/>
                        </a:cubicBezTo>
                        <a:cubicBezTo>
                          <a:pt x="-3873" y="2721716"/>
                          <a:pt x="12524" y="2484086"/>
                          <a:pt x="0" y="2325981"/>
                        </a:cubicBezTo>
                        <a:cubicBezTo>
                          <a:pt x="-12524" y="2167876"/>
                          <a:pt x="-10969" y="2045209"/>
                          <a:pt x="0" y="1809097"/>
                        </a:cubicBezTo>
                        <a:cubicBezTo>
                          <a:pt x="10969" y="1572985"/>
                          <a:pt x="4225" y="1439674"/>
                          <a:pt x="0" y="1320928"/>
                        </a:cubicBezTo>
                        <a:cubicBezTo>
                          <a:pt x="-4225" y="1202182"/>
                          <a:pt x="-15252" y="1005653"/>
                          <a:pt x="0" y="746611"/>
                        </a:cubicBezTo>
                        <a:cubicBezTo>
                          <a:pt x="15252" y="487569"/>
                          <a:pt x="-20327" y="287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4007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994931"/>
            <a:ext cx="7437521" cy="7292399"/>
            <a:chOff x="0" y="2994931"/>
            <a:chExt cx="7437521" cy="7292399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086637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750" b="1" spc="260" dirty="0"/>
              <a:t>Objective</a:t>
            </a:r>
            <a:endParaRPr sz="6750" b="1" dirty="0"/>
          </a:p>
        </p:txBody>
      </p:sp>
      <p:sp>
        <p:nvSpPr>
          <p:cNvPr id="12" name="object 12"/>
          <p:cNvSpPr/>
          <p:nvPr/>
        </p:nvSpPr>
        <p:spPr>
          <a:xfrm>
            <a:off x="9988550" y="233045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658A6-A19E-92EB-AB62-8E70204836CD}"/>
              </a:ext>
            </a:extLst>
          </p:cNvPr>
          <p:cNvSpPr txBox="1"/>
          <p:nvPr/>
        </p:nvSpPr>
        <p:spPr>
          <a:xfrm>
            <a:off x="8588502" y="3549650"/>
            <a:ext cx="69626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hotel industry relies on data to make informed decisions and provide a better guest experience.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 this project, I will work with a hotel reservation dataset to gain insights into guest preferences, booking trends, and other key factors that impact the hotel's operations.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 will use SQL to query and analyze the data, as well as answer specific questions about the dataset.</a:t>
            </a:r>
            <a:endParaRPr lang="en-IN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716B0422-E4B6-F793-04C8-79497747B8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73" y="-406427"/>
            <a:ext cx="6372148" cy="63721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28855" y="0"/>
            <a:ext cx="8544776" cy="10336846"/>
            <a:chOff x="-28855" y="0"/>
            <a:chExt cx="8544776" cy="10336846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55" y="5281103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78750" y="880993"/>
            <a:ext cx="8153400" cy="105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750" b="1" spc="190" dirty="0"/>
              <a:t>Conclusion </a:t>
            </a:r>
            <a:endParaRPr sz="6750" b="1" dirty="0"/>
          </a:p>
        </p:txBody>
      </p:sp>
      <p:sp>
        <p:nvSpPr>
          <p:cNvPr id="17" name="object 17"/>
          <p:cNvSpPr/>
          <p:nvPr/>
        </p:nvSpPr>
        <p:spPr>
          <a:xfrm>
            <a:off x="9378950" y="1884938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60F0F-8D20-8F88-8FF0-80FB3601DBBB}"/>
              </a:ext>
            </a:extLst>
          </p:cNvPr>
          <p:cNvSpPr txBox="1"/>
          <p:nvPr/>
        </p:nvSpPr>
        <p:spPr>
          <a:xfrm>
            <a:off x="8472422" y="2293090"/>
            <a:ext cx="917593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analysis of the hotel reservation dataset reveals clear trends and preferences among guests.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September and October were peak months in 2017, while March, April, May, June, August, and October stood out in 2018.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Around 70% of reservations were confirmed, emphasizing a strong booking rate, with online bookings comprising 73% of total reservations.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Room_type_1 and Meal plan_1 were consistently favored choices, especially among families with children.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Weekends showed increased booking activity, and specific market segments consistently booked higher rates.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insights provide valuable opportunities for the hotel to refine its offerings, target marketing strategies effectively, and enhance guest experiences.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leveraging these findings, the hotel can better cater to guest preferences, optimize pricing strategies, and ultimately increase bookings and revenue.</a:t>
            </a:r>
            <a:endParaRPr lang="en-IN" sz="2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2508" y="1084998"/>
            <a:ext cx="8385580" cy="7595934"/>
            <a:chOff x="9902508" y="1084998"/>
            <a:chExt cx="8385580" cy="7595934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04739" y="3692088"/>
            <a:ext cx="10711430" cy="2798902"/>
          </a:xfrm>
          <a:prstGeom prst="rect">
            <a:avLst/>
          </a:prstGeom>
        </p:spPr>
        <p:txBody>
          <a:bodyPr vert="horz" wrap="square" lIns="0" tIns="797382" rIns="0" bIns="0" rtlCol="0">
            <a:spAutoFit/>
          </a:bodyPr>
          <a:lstStyle/>
          <a:p>
            <a:pPr marL="1648460">
              <a:lnSpc>
                <a:spcPct val="100000"/>
              </a:lnSpc>
              <a:spcBef>
                <a:spcPts val="100"/>
              </a:spcBef>
            </a:pPr>
            <a:r>
              <a:rPr b="1" spc="370" dirty="0"/>
              <a:t>Thanks!</a:t>
            </a:r>
          </a:p>
        </p:txBody>
      </p:sp>
      <p:sp>
        <p:nvSpPr>
          <p:cNvPr id="17" name="object 17"/>
          <p:cNvSpPr/>
          <p:nvPr/>
        </p:nvSpPr>
        <p:spPr>
          <a:xfrm>
            <a:off x="2673350" y="6750050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62" name="Picture 14" descr="GitHub - Wikipedia">
            <a:hlinkClick r:id="rId2"/>
            <a:extLst>
              <a:ext uri="{FF2B5EF4-FFF2-40B4-BE49-F238E27FC236}">
                <a16:creationId xmlns:a16="http://schemas.microsoft.com/office/drawing/2014/main" id="{CE586240-E4AC-BDBB-AF06-098ADC9C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977" y="1397068"/>
            <a:ext cx="1147509" cy="11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colary — Kaggle">
            <a:hlinkClick r:id="rId4"/>
            <a:extLst>
              <a:ext uri="{FF2B5EF4-FFF2-40B4-BE49-F238E27FC236}">
                <a16:creationId xmlns:a16="http://schemas.microsoft.com/office/drawing/2014/main" id="{E6E2EF6F-4E0B-BEA1-70B1-D8B096F9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865" y="1397068"/>
            <a:ext cx="1147509" cy="11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nkedin logo transparent PNG - Similar PNG">
            <a:hlinkClick r:id="rId6"/>
            <a:extLst>
              <a:ext uri="{FF2B5EF4-FFF2-40B4-BE49-F238E27FC236}">
                <a16:creationId xmlns:a16="http://schemas.microsoft.com/office/drawing/2014/main" id="{FB87985E-2547-B597-0F8C-5C61546D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0" y="1397068"/>
            <a:ext cx="1139641" cy="11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object 8">
            <a:extLst>
              <a:ext uri="{FF2B5EF4-FFF2-40B4-BE49-F238E27FC236}">
                <a16:creationId xmlns:a16="http://schemas.microsoft.com/office/drawing/2014/main" id="{2537CCAD-A157-343D-F458-C3F8348F916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56440" y="2194355"/>
            <a:ext cx="6419110" cy="6486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89775" y="0"/>
            <a:ext cx="7082966" cy="3352800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5" y="3485131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8345" y="137731"/>
            <a:ext cx="10711430" cy="2191176"/>
          </a:xfrm>
          <a:prstGeom prst="rect">
            <a:avLst/>
          </a:prstGeom>
        </p:spPr>
        <p:txBody>
          <a:bodyPr vert="horz" wrap="square" lIns="0" tIns="114128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100"/>
              </a:spcBef>
            </a:pPr>
            <a:r>
              <a:rPr lang="en-IN" sz="6750" b="1" dirty="0"/>
              <a:t>Dataset Details</a:t>
            </a:r>
            <a:endParaRPr sz="6750" b="1" dirty="0"/>
          </a:p>
        </p:txBody>
      </p:sp>
      <p:sp>
        <p:nvSpPr>
          <p:cNvPr id="15" name="object 15"/>
          <p:cNvSpPr/>
          <p:nvPr/>
        </p:nvSpPr>
        <p:spPr>
          <a:xfrm>
            <a:off x="5558408" y="237050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6C743-58DA-CBE5-2504-429B320CBB09}"/>
              </a:ext>
            </a:extLst>
          </p:cNvPr>
          <p:cNvSpPr txBox="1"/>
          <p:nvPr/>
        </p:nvSpPr>
        <p:spPr>
          <a:xfrm>
            <a:off x="3282950" y="2831625"/>
            <a:ext cx="13867899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dataset includes the following columns: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Booking_ID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unique identifier for each hotel reservation.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no_of_adults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adults in the reservation.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no_of_children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children in the reservation.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no_of_weekend_nights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nights in the reservation that fall on weekends.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no_of_week_nights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nights in the reservation that fall on weekdays.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type_of_meal_plan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meal plan chosen by the guests.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room_type_reserved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type of room reserved by the guests.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lead_time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number of days between booking and arrival.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arrival_date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date of arrival.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market_segment_type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market segment to which the reservation belongs.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avg_price_per_room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average price per room in the reservation.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booking_status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status of the booking.</a:t>
            </a:r>
            <a:endParaRPr lang="en-IN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2216150" cy="225425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899" y="2987065"/>
            <a:ext cx="5401439" cy="7292399"/>
            <a:chOff x="0" y="2994931"/>
            <a:chExt cx="7437521" cy="7292399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73750" y="1089688"/>
            <a:ext cx="8726170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450" b="1" dirty="0"/>
              <a:t>SQL HOTEL DATASET</a:t>
            </a:r>
            <a:endParaRPr sz="6450" b="1" dirty="0"/>
          </a:p>
        </p:txBody>
      </p:sp>
      <p:sp>
        <p:nvSpPr>
          <p:cNvPr id="18" name="object 18"/>
          <p:cNvSpPr/>
          <p:nvPr/>
        </p:nvSpPr>
        <p:spPr>
          <a:xfrm>
            <a:off x="11008237" y="205044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3700D372-D161-9AE9-207B-291AAA98B0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53495" cy="46155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1E6559-DD95-CB0F-FBDE-C1F4E254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2863850"/>
            <a:ext cx="12727176" cy="625091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7750" y="1760589"/>
            <a:ext cx="112444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 What is the total number of reservations in the dataset?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4044950" y="2767595"/>
            <a:ext cx="6822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(*)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Total_Reservation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A3621F-2976-A546-EC58-022D5D36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63" y="4921250"/>
            <a:ext cx="4419600" cy="216014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1969749" y="6064249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05512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Which meal plan is the most popular among guests?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4044950" y="2767595"/>
            <a:ext cx="10831235" cy="293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type_of_meal_plan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Total_Guests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type_of_meal_plan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Total_Guests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LIMIT</a:t>
            </a:r>
            <a:r>
              <a:rPr lang="en-IN" sz="3000" kern="1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E4C24-F019-78D3-C8AA-FC6B155F9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32" y="5410828"/>
            <a:ext cx="7895573" cy="248462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980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4218829" cy="626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3. What is the average price per room for reservations involving children?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4044950" y="2767595"/>
            <a:ext cx="13684324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ROUND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avg_price_per_room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), 2)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Avg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Price per Room involving children"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no_of_children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0;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AE099-D39F-2E45-60DF-6CC3B9DD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0" y="5163394"/>
            <a:ext cx="7063680" cy="2771513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990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072896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4. How many reservations were made for the years.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772029" y="2772130"/>
            <a:ext cx="13248691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Booking_ID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Total_Reservation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YEAR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arrival_date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Years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YEAR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arrival_date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(2017, 2018)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Years;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25B74-9146-CBB7-3C91-94AD5656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0" y="5088798"/>
            <a:ext cx="5834908" cy="2841347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283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20" name="object 20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9B0C67-CF39-0231-B31F-69787AC0375C}"/>
              </a:ext>
            </a:extLst>
          </p:cNvPr>
          <p:cNvSpPr txBox="1"/>
          <p:nvPr/>
        </p:nvSpPr>
        <p:spPr>
          <a:xfrm>
            <a:off x="3580069" y="1790554"/>
            <a:ext cx="10728961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5. What is the most commonly booked room type?</a:t>
            </a:r>
            <a:endParaRPr lang="en-IN" sz="35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4DC0F-CB0E-21C5-24BD-A525DA370A4E}"/>
              </a:ext>
            </a:extLst>
          </p:cNvPr>
          <p:cNvSpPr txBox="1"/>
          <p:nvPr/>
        </p:nvSpPr>
        <p:spPr>
          <a:xfrm>
            <a:off x="3772029" y="2772130"/>
            <a:ext cx="13044277" cy="23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COUNT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Total_Bookings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hotel_reservation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room_type_reserved</a:t>
            </a:r>
            <a:endParaRPr lang="en-IN" sz="3000" kern="1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ORDER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BY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Total_Bookings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3000" kern="100" dirty="0">
                <a:solidFill>
                  <a:schemeClr val="accent6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DESC</a:t>
            </a:r>
            <a:r>
              <a:rPr lang="en-IN" sz="3000" kern="1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C627197B-D179-60CE-6EB9-CC2FFCDF84C1}"/>
              </a:ext>
            </a:extLst>
          </p:cNvPr>
          <p:cNvSpPr/>
          <p:nvPr/>
        </p:nvSpPr>
        <p:spPr>
          <a:xfrm>
            <a:off x="2741542" y="1008888"/>
            <a:ext cx="2257425" cy="20574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78294F0B-6EEB-8E01-4191-CD084FAD6C73}"/>
              </a:ext>
            </a:extLst>
          </p:cNvPr>
          <p:cNvSpPr/>
          <p:nvPr/>
        </p:nvSpPr>
        <p:spPr>
          <a:xfrm flipH="1" flipV="1">
            <a:off x="12937430" y="6820443"/>
            <a:ext cx="2256112" cy="204468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9B87F-59C9-40F6-60EC-6A4E3568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0" y="5187571"/>
            <a:ext cx="6149280" cy="2839134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77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1210</Words>
  <Application>Microsoft Office PowerPoint</Application>
  <PresentationFormat>Custom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</vt:lpstr>
      <vt:lpstr>Tahoma</vt:lpstr>
      <vt:lpstr>Wingdings</vt:lpstr>
      <vt:lpstr>Office Theme</vt:lpstr>
      <vt:lpstr>PowerPoint Presentation</vt:lpstr>
      <vt:lpstr>Objective</vt:lpstr>
      <vt:lpstr>Dataset Details</vt:lpstr>
      <vt:lpstr>SQL HOTEL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krishna baraskar</cp:lastModifiedBy>
  <cp:revision>1</cp:revision>
  <dcterms:created xsi:type="dcterms:W3CDTF">2024-06-25T10:59:29Z</dcterms:created>
  <dcterms:modified xsi:type="dcterms:W3CDTF">2024-06-25T13:59:39Z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2024-06-25T00:00:00Z</vt:filetime>
  </property>
  <property fmtid="{D5CDD505-2E9C-101B-9397-08002B2CF9AE}" pid="5" name="Producer">
    <vt:lpwstr>GPL Ghostscript 10.02.0</vt:lpwstr>
  </property>
</Properties>
</file>